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72" r:id="rId5"/>
  </p:sldMasterIdLst>
  <p:sldIdLst>
    <p:sldId id="265" r:id="rId6"/>
    <p:sldId id="288" r:id="rId7"/>
    <p:sldId id="287" r:id="rId8"/>
    <p:sldId id="286" r:id="rId9"/>
    <p:sldId id="285" r:id="rId10"/>
    <p:sldId id="284" r:id="rId11"/>
    <p:sldId id="283" r:id="rId12"/>
    <p:sldId id="282" r:id="rId13"/>
    <p:sldId id="281" r:id="rId14"/>
    <p:sldId id="280" r:id="rId15"/>
    <p:sldId id="279" r:id="rId16"/>
    <p:sldId id="278" r:id="rId17"/>
    <p:sldId id="277" r:id="rId18"/>
    <p:sldId id="289" r:id="rId19"/>
    <p:sldId id="290" r:id="rId20"/>
    <p:sldId id="291" r:id="rId21"/>
    <p:sldId id="292" r:id="rId22"/>
    <p:sldId id="293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276" r:id="rId32"/>
    <p:sldId id="266" r:id="rId33"/>
  </p:sldIdLst>
  <p:sldSz cx="12192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/>
  <p:extLst>
    <p:ext uri="smNativeData">
      <pr:smAppRevision xmlns:pr="smNativeData" xmlns="smNativeData" dt="1684125651" val="1062" revOS="4"/>
      <pr:smFileRevision xmlns:pr="smNativeData" xmlns="smNativeData" dt="1684125651" val="101"/>
      <pr:guideOptions xmlns:pr="smNativeData" xmlns="smNativeData" dt="1684125651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>
        <p:scale>
          <a:sx n="40" d="100"/>
          <a:sy n="40" d="100"/>
        </p:scale>
        <p:origin x="4395" y="1470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40" d="100"/>
          <a:sy n="40" d="100"/>
        </p:scale>
        <p:origin x="4395" y="1470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FDA4-EAD5-D40B-9B39-1C5EB3776D49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24D-03D5-D404-9B39-F551BC776DA0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B45E-10D5-D442-9B39-E617FA776DB3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EE2-ACD5-D408-9B39-5A5DB0776D0F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6000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en-us" sz="2400" cap="none"/>
            </a:lvl1pPr>
            <a:lvl2pPr marL="457200" indent="0" algn="ctr">
              <a:buNone/>
              <a:defRPr lang="en-us" sz="2000" cap="none"/>
            </a:lvl2pPr>
            <a:lvl3pPr marL="914400" indent="0" algn="ctr">
              <a:buNone/>
              <a:defRPr lang="en-us" sz="1800" cap="none"/>
            </a:lvl3pPr>
            <a:lvl4pPr marL="1371600" indent="0" algn="ctr">
              <a:buNone/>
              <a:defRPr lang="en-us" sz="1600" cap="none"/>
            </a:lvl4pPr>
            <a:lvl5pPr marL="1828800" indent="0" algn="ctr">
              <a:buNone/>
              <a:defRPr lang="en-us" sz="1600" cap="none"/>
            </a:lvl5pPr>
            <a:lvl6pPr marL="2286000" indent="0" algn="ctr">
              <a:buNone/>
              <a:defRPr lang="en-us" sz="1600" cap="none"/>
            </a:lvl6pPr>
            <a:lvl7pPr marL="2743200" indent="0" algn="ctr">
              <a:buNone/>
              <a:defRPr lang="en-us" sz="1600" cap="none"/>
            </a:lvl7pPr>
            <a:lvl8pPr marL="3200400" indent="0" algn="ctr">
              <a:buNone/>
              <a:defRPr lang="en-us" sz="1600" cap="none"/>
            </a:lvl8pPr>
            <a:lvl9pPr marL="3657600" indent="0" algn="ctr">
              <a:buNone/>
              <a:defRPr lang="en-us" sz="1600" cap="none"/>
            </a:lvl9pPr>
          </a:lstStyle>
          <a:p>
            <a:pPr>
              <a:defRPr lang="en-us"/>
            </a:pPr>
            <a:r>
              <a:rPr lang="pt-br" cap="none"/>
              <a:t>Clique para editar o estilo do subtítulo Mestre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EF9C-D2D5-D419-9B39-244CA1776D71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TT3g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C2E9-A7D5-D434-9B39-51618C776D04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DF4F-01D5-D429-9B39-F77C91776DA2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A359-17D5-D455-9B39-E100ED776DB4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6000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en-us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en-us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en-us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en-us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en-us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en-us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en-us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en-us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en-us" sz="1600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DC56-18D5-D42A-9B39-EE7F92776DBB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AC32-7CD5-D45A-9B39-8A0FE2776DDF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EC1B-55D5-D41A-9B39-A34FA2776DF6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MN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540-0ED5-D403-9B39-F856BB776DAD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A229-67D5-D454-9B39-9101EC776DC4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A295-DBD5-D454-9B39-2D01EC776D78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3200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en-us" sz="3200" cap="none"/>
            </a:lvl1pPr>
            <a:lvl2pPr>
              <a:defRPr lang="en-us" sz="2800" cap="none"/>
            </a:lvl2pPr>
            <a:lvl3pPr>
              <a:defRPr lang="en-us" sz="2400" cap="none"/>
            </a:lvl3pPr>
            <a:lvl4pPr>
              <a:defRPr lang="en-us" sz="2000" cap="none"/>
            </a:lvl4pPr>
            <a:lvl5pPr>
              <a:defRPr lang="en-us" sz="2000" cap="none"/>
            </a:lvl5pPr>
            <a:lvl6pPr>
              <a:defRPr lang="en-us" sz="2000" cap="none"/>
            </a:lvl6pPr>
            <a:lvl7pPr>
              <a:defRPr lang="en-us" sz="2000" cap="none"/>
            </a:lvl7pPr>
            <a:lvl8pPr>
              <a:defRPr lang="en-us" sz="2000" cap="none"/>
            </a:lvl8pPr>
            <a:lvl9pPr>
              <a:defRPr lang="en-us" sz="2000" cap="none"/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en-us" sz="1600" cap="none"/>
            </a:lvl1pPr>
            <a:lvl2pPr marL="457200" indent="0">
              <a:buNone/>
              <a:defRPr lang="en-us" sz="1400" cap="none"/>
            </a:lvl2pPr>
            <a:lvl3pPr marL="914400" indent="0">
              <a:buNone/>
              <a:defRPr lang="en-us" sz="1200" cap="none"/>
            </a:lvl3pPr>
            <a:lvl4pPr marL="1371600" indent="0">
              <a:buNone/>
              <a:defRPr lang="en-us" sz="1000" cap="none"/>
            </a:lvl4pPr>
            <a:lvl5pPr marL="1828800" indent="0">
              <a:buNone/>
              <a:defRPr lang="en-us" sz="1000" cap="none"/>
            </a:lvl5pPr>
            <a:lvl6pPr marL="2286000" indent="0">
              <a:buNone/>
              <a:defRPr lang="en-us" sz="1000" cap="none"/>
            </a:lvl6pPr>
            <a:lvl7pPr marL="2743200" indent="0">
              <a:buNone/>
              <a:defRPr lang="en-us" sz="1000" cap="none"/>
            </a:lvl7pPr>
            <a:lvl8pPr marL="3200400" indent="0">
              <a:buNone/>
              <a:defRPr lang="en-us" sz="1000" cap="none"/>
            </a:lvl8pPr>
            <a:lvl9pPr marL="3657600" indent="0">
              <a:buNone/>
              <a:defRPr lang="en-us" sz="1000" cap="none"/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BA7E-30D5-D44C-9B39-C619F4776D93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AE61-2FD5-D458-9B39-D90DE0776D8C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3200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="smNativeData" val="SMDATA_15_07dhZBMAAAAlAAAAZA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en-us" sz="3200" cap="none"/>
            </a:lvl1pPr>
            <a:lvl2pPr marL="457200" indent="0">
              <a:buNone/>
              <a:defRPr lang="en-us" sz="2800" cap="none"/>
            </a:lvl2pPr>
            <a:lvl3pPr marL="914400" indent="0">
              <a:buNone/>
              <a:defRPr lang="en-us" sz="2400" cap="none"/>
            </a:lvl3pPr>
            <a:lvl4pPr marL="1371600" indent="0">
              <a:buNone/>
              <a:defRPr lang="en-us" sz="2000" cap="none"/>
            </a:lvl4pPr>
            <a:lvl5pPr marL="1828800" indent="0">
              <a:buNone/>
              <a:defRPr lang="en-us" sz="2000" cap="none"/>
            </a:lvl5pPr>
            <a:lvl6pPr marL="2286000" indent="0">
              <a:buNone/>
              <a:defRPr lang="en-us" sz="2000" cap="none"/>
            </a:lvl6pPr>
            <a:lvl7pPr marL="2743200" indent="0">
              <a:buNone/>
              <a:defRPr lang="en-us" sz="2000" cap="none"/>
            </a:lvl7pPr>
            <a:lvl8pPr marL="3200400" indent="0">
              <a:buNone/>
              <a:defRPr lang="en-us" sz="2000" cap="none"/>
            </a:lvl8pPr>
            <a:lvl9pPr marL="3657600" indent="0">
              <a:buNone/>
              <a:defRPr lang="en-us" sz="2000" cap="none"/>
            </a:lvl9pPr>
          </a:lstStyle>
          <a:p>
            <a:pPr>
              <a:defRPr lang="en-us"/>
            </a:pPr>
            <a:r>
              <a:rPr lang="pt-br" cap="none"/>
              <a:t>Clique no ícone para adicionar uma imagem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en-us" sz="1600" cap="none"/>
            </a:lvl1pPr>
            <a:lvl2pPr marL="457200" indent="0">
              <a:buNone/>
              <a:defRPr lang="en-us" sz="1400" cap="none"/>
            </a:lvl2pPr>
            <a:lvl3pPr marL="914400" indent="0">
              <a:buNone/>
              <a:defRPr lang="en-us" sz="1200" cap="none"/>
            </a:lvl3pPr>
            <a:lvl4pPr marL="1371600" indent="0">
              <a:buNone/>
              <a:defRPr lang="en-us" sz="1000" cap="none"/>
            </a:lvl4pPr>
            <a:lvl5pPr marL="1828800" indent="0">
              <a:buNone/>
              <a:defRPr lang="en-us" sz="1000" cap="none"/>
            </a:lvl5pPr>
            <a:lvl6pPr marL="2286000" indent="0">
              <a:buNone/>
              <a:defRPr lang="en-us" sz="1000" cap="none"/>
            </a:lvl6pPr>
            <a:lvl7pPr marL="2743200" indent="0">
              <a:buNone/>
              <a:defRPr lang="en-us" sz="1000" cap="none"/>
            </a:lvl7pPr>
            <a:lvl8pPr marL="3200400" indent="0">
              <a:buNone/>
              <a:defRPr lang="en-us" sz="1000" cap="none"/>
            </a:lvl8pPr>
            <a:lvl9pPr marL="3657600" indent="0">
              <a:buNone/>
              <a:defRPr lang="en-us" sz="1000" cap="none"/>
            </a:lvl9pPr>
          </a:lstStyle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BBD7-99D5-D44D-9B39-6F18F5776D3A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E1BC-F2D5-D417-9B39-0442AF776D51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B1E5-ABD5-D447-9B39-5D12FF776D08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DB4D-03D5-D42D-9B39-F57895776DA0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8FE6-A8D5-D479-9B39-5E2CC1776D0B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68E-C0D5-D400-9B39-3655B8776D63}" type="slidenum">
              <a:rPr lang="pt-br" cap="none"/>
              <a:t>‹nº›</a:t>
            </a:fld>
            <a:endParaRPr lang="pt-br" cap="none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E81B-55D5-D41E-9B39-A34BA6776DF6}" type="datetime1">
              <a:rPr lang="pt-br" cap="none"/>
              <a:t/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2E9-A7D5-D404-9B39-5151BC776D04}" type="slidenum">
              <a:rPr lang="pt-br" cap="none"/>
              <a:t/>
            </a:fld>
            <a:endParaRPr lang="pt-br" cap="none"/>
          </a:p>
        </p:txBody>
      </p:sp>
      <p:pic>
        <p:nvPicPr>
          <p:cNvPr id="5" name="Imagem 9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ZGR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G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  <a:endParaRPr lang="pt-br" cap="none"/>
          </a:p>
        </p:txBody>
      </p:sp>
      <p:sp>
        <p:nvSpPr>
          <p:cNvPr id="3" name="Espaço Reservado para Data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5xQw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A198-D6D5-D457-9B39-2002EF776D75}" type="datetime1">
              <a:t/>
            </a:fld>
          </a:p>
        </p:txBody>
      </p:sp>
      <p:sp>
        <p:nvSpPr>
          <p:cNvPr id="4" name="Espaço Reservado para Rodapé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5" name="Espaço Reservado para Número de Slide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8ABF-F1D5-D47C-9B39-0729C4776D52}" type="slidenum">
              <a:t/>
            </a:fld>
          </a:p>
        </p:txBody>
      </p:sp>
      <p:pic>
        <p:nvPicPr>
          <p:cNvPr id="6" name="Imagem 6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RAAAA6EoAACo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"/>
            <a:ext cx="12176760" cy="68433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pt-br" cap="none"/>
              <a:t>Clique para editar o título Mestre</a:t>
            </a:r>
            <a:endParaRPr lang="pt-br" cap="none"/>
          </a:p>
        </p:txBody>
      </p:sp>
      <p:sp>
        <p:nvSpPr>
          <p:cNvPr id="3" name="Espaço Reservado para Data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CE5F-11D5-D438-9B39-E76D80776DB2}" type="datetime1">
              <a:t/>
            </a:fld>
          </a:p>
        </p:txBody>
      </p:sp>
      <p:sp>
        <p:nvSpPr>
          <p:cNvPr id="4" name="Espaço Reservado para Rodapé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5" name="Espaço Reservado para Número de Slide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97C7-89D5-D461-9B39-7F34D9776D2A}" type="slidenum">
              <a:t/>
            </a:fld>
          </a:p>
        </p:txBody>
      </p:sp>
      <p:pic>
        <p:nvPicPr>
          <p:cNvPr id="6" name="Imagem 8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GAAAA8koAACo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"/>
            <a:ext cx="12183110" cy="68503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7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A906-48D5-D45F-9B39-BE0AE7776DEB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98A3-EDD5-D46E-9B39-1B3BD6776D4E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5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9BBF-F1D5-D46D-9B39-0738D5776D52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D5C-12D5-D40B-9B39-E45EB3776DB1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6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875E-10D5-D471-9B39-E624C9776DB3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F02C-62D5-D406-9B39-9453BE776DC1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5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FE4B-05D5-D408-9B39-F35DB0776DA6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E649-07D5-D410-9B39-F145A8776DA4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6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5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9690-DED5-D460-9B39-2835D8776D7D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9D07-49D5-D46B-9B39-BF3ED3776DEA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5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6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F495-DBD5-D402-9B39-2D57BA776D78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8930-7ED5-D47F-9B39-882AC7776DDD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6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PJM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8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881EC43-0DD5-D41A-9B39-FB4FA2776DAE}" type="datetime1">
              <a:rPr lang="pt-br" cap="none"/>
              <a:t>14/04/2023</a:t>
            </a:fld>
            <a:endParaRPr lang="pt-br" cap="none"/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 lang="pt-br" cap="none"/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881A002-4CD5-D456-9B39-BA03EE776DEF}" type="slidenum">
              <a:rPr lang="pt-br" cap="none"/>
              <a:t>‹nº›</a:t>
            </a:fld>
            <a:endParaRPr lang="pt-br" cap="none"/>
          </a:p>
        </p:txBody>
      </p:sp>
      <p:pic>
        <p:nvPicPr>
          <p:cNvPr id="5" name="Imagem 5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+Eo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pt-br" cap="none"/>
              <a:t>Clique para editar o título Mestre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pt-br" cap="none"/>
              <a:t>Clique para editar os estilos de texto Mestres</a:t>
            </a:r>
            <a:endParaRPr lang="pt-br" cap="none"/>
          </a:p>
          <a:p>
            <a:pPr lvl="1">
              <a:defRPr lang="en-us"/>
            </a:pPr>
            <a:r>
              <a:rPr lang="pt-br" cap="none"/>
              <a:t>Segundo nível</a:t>
            </a:r>
            <a:endParaRPr lang="pt-br" cap="none"/>
          </a:p>
          <a:p>
            <a:pPr lvl="2">
              <a:defRPr lang="en-us"/>
            </a:pPr>
            <a:r>
              <a:rPr lang="pt-br" cap="none"/>
              <a:t>Terceiro nível</a:t>
            </a:r>
            <a:endParaRPr lang="pt-br" cap="none"/>
          </a:p>
          <a:p>
            <a:pPr lvl="3">
              <a:defRPr lang="en-us"/>
            </a:pPr>
            <a:r>
              <a:rPr lang="pt-br" cap="none"/>
              <a:t>Quarto nível</a:t>
            </a:r>
            <a:endParaRPr lang="pt-br" cap="none"/>
          </a:p>
          <a:p>
            <a:pPr lvl="4">
              <a:defRPr lang="en-us"/>
            </a:pPr>
            <a:r>
              <a:rPr lang="pt-br" cap="none"/>
              <a:t>Quinto nível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881F074-3AD5-D406-9B39-CC53BE776D99}" type="datetime1">
              <a:t/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881B80F-41D5-D44E-9B39-B71BF6776DE2}" type="slidenum">
              <a:t/>
            </a:fld>
          </a:p>
        </p:txBody>
      </p:sp>
      <p:sp>
        <p:nvSpPr>
          <p:cNvPr id="7" name="CaixaDeTexto 6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wQAAPUmAACXFQAAaykAABAgAAAmAAAACAAAAP//////////"/>
              </a:ext>
            </a:extLst>
          </p:cNvSpPr>
          <p:nvPr/>
        </p:nvSpPr>
        <p:spPr>
          <a:xfrm>
            <a:off x="766445" y="6332855"/>
            <a:ext cx="274320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pt-br" sz="1000" b="1" cap="none"/>
              <a:t>Criação e Produção Digital | </a:t>
            </a:r>
            <a:r>
              <a:rPr lang="pt-br" sz="1000" b="1" cap="none"/>
              <a:t>7º PP</a:t>
            </a:r>
            <a:endParaRPr lang="pt-br" sz="1000" b="1" cap="none"/>
          </a:p>
          <a:p>
            <a:pPr>
              <a:defRPr lang="en-us"/>
            </a:pPr>
            <a:endParaRPr lang="pt-br" sz="1000" b="1" cap="none"/>
          </a:p>
        </p:txBody>
      </p:sp>
      <p:pic>
        <p:nvPicPr>
          <p:cNvPr id="8" name="Imagem 11"/>
          <p:cNvPicPr>
            <a:picLocks noChangeAspect="1"/>
            <a:extLst>
              <a:ext uri="smNativeData">
                <pr:smNativeData xmlns:pr="smNativeData" xmlns="smNativeData" val="SMDATA_17_07dhZ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GAAAAAEsAADAqAAAQAAAAJgAAAAgAAAD//////////w==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0"/>
            <a:ext cx="12192000" cy="6854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  <p:sldLayoutId id="2147483705" r:id="rId3"/>
    <p:sldLayoutId id="2147483712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8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680" r:id="rId17"/>
    <p:sldLayoutId id="2147483681" r:id="rId18"/>
    <p:sldLayoutId id="2147483682" r:id="rId19"/>
    <p:sldLayoutId id="2147483683" r:id="rId20"/>
    <p:sldLayoutId id="2147483719" r:id="rId21"/>
    <p:sldLayoutId id="2147483696" r:id="rId22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chaelis.uol.com.br/moderno" TargetMode="Externa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t.wikipedia.org/wiki/Igualdade" TargetMode="External"/><Relationship Id="rId3" Type="http://schemas.openxmlformats.org/officeDocument/2006/relationships/hyperlink" Target="https://www.tjdft.jus.br/acessibilidade/publicacoes/sementes-da-equidade/diferenca-entre" TargetMode="External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rc" TargetMode="External"/><Relationship Id="rId3" Type="http://schemas.openxmlformats.org/officeDocument/2006/relationships/hyperlink" Target="https://michaelis.uol.com.br/moderno" TargetMode="Externa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c.ne10.uol.com.br/opiniao/artigo/2023/05/15462064" TargetMode="External"/><Relationship Id="rId3" Type="http://schemas.openxmlformats.org/officeDocument/2006/relationships/hyperlink" Target="https://g1.globo.com/mg/centro-oeste/noticia/2023/05/09/biomedica-de" TargetMode="Externa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inepop.com.br/criador-de-velma" TargetMode="External"/><Relationship Id="rId3" Type="http://schemas.openxmlformats.org/officeDocument/2006/relationships/hyperlink" Target="https://agenciabrasil.ebc.com.br/politica/noticia/2023-04/empresas-terao-de-incluir" TargetMode="External"/><Relationship Id="rId4" Type="http://schemas.openxmlformats.org/officeDocument/2006/relationships/hyperlink" Target="https://spbancarios.com.br/05/2023/santander-igualdade-de-genero-nao-pode-ficar-so-no" TargetMode="Externa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amara.leg.br/noticias/958487-camara-aprova-projeto-com" TargetMode="External"/><Relationship Id="rId3" Type="http://schemas.openxmlformats.org/officeDocument/2006/relationships/hyperlink" Target="https://www.migalhas.com.br/depeso/386368/o" TargetMode="External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rnalggn.com.br/artigos/o-colapso-atual-da" TargetMode="Externa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////8D///+OSwAAKwoAAAAAAAAmAAAACAAAAAEgAAAAAAAA"/>
              </a:ext>
            </a:extLst>
          </p:cNvSpPr>
          <p:nvPr>
            <p:ph type="title"/>
          </p:nvPr>
        </p:nvSpPr>
        <p:spPr>
          <a:xfrm>
            <a:off x="-107315" y="-40640"/>
            <a:ext cx="12389485" cy="169354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algn="ctr">
              <a:defRPr lang="en-us"/>
            </a:pPr>
            <a:r>
              <a:rPr lang="pt-br" sz="4800" b="1" cap="none">
                <a:solidFill>
                  <a:schemeClr val="bg1"/>
                </a:solidFill>
                <a:latin typeface="Arial Rounded MT Bold" pitchFamily="0" charset="0"/>
                <a:ea typeface="Calibri Light" pitchFamily="2" charset="0"/>
                <a:cs typeface="Calibri Light" pitchFamily="2" charset="0"/>
              </a:rPr>
              <a:t>Seminário Ética, Etnia e Igualdade</a:t>
            </a:r>
            <a:endParaRPr lang="pt-br" sz="4800" b="1" cap="none">
              <a:solidFill>
                <a:srgbClr val="FFFF00"/>
              </a:solidFill>
              <a:latin typeface="Arial Rounded MT Bold" pitchFamily="0" charset="0"/>
              <a:ea typeface="Calibri Light" pitchFamily="2" charset="0"/>
              <a:cs typeface="Calibri Light" pitchFamily="2" charset="0"/>
            </a:endParaRPr>
          </a:p>
        </p:txBody>
      </p:sp>
      <p:sp>
        <p:nvSpPr>
          <p:cNvPr id="3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T1H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BYmAACrSgAAMikAABAAAAAmAAAACAAAAP//////////"/>
              </a:ext>
            </a:extLst>
          </p:cNvSpPr>
          <p:nvPr/>
        </p:nvSpPr>
        <p:spPr>
          <a:xfrm>
            <a:off x="0" y="6191250"/>
            <a:ext cx="1213802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lnSpc>
                <a:spcPct val="120000"/>
              </a:lnSpc>
              <a:defRPr lang="en-us"/>
            </a:pPr>
            <a:r>
              <a:rPr lang="pt-br" sz="28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28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28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grpSp>
        <p:nvGrpSpPr>
          <p:cNvPr id="4" name="Grupo 6"/>
          <p:cNvGrpSpPr>
            <a:extLst>
              <a:ext uri="smNativeData">
                <pr:smNativeData xmlns:pr="smNativeData" xmlns="smNativeData" val="SMDATA_6_07dhZBMAAAAlAAAAAQAAAA8BAAAAkAAAAEgAAACQAAAASAAAAAAAAAAAAAAAAAAAABcAAAAUAAAAAAAAAAAAAAD/fwAA/38AAAAAAAAJAAAABAAAAAAAAAAfAAAAVAAAAAAAAAAAAAAAAAAAAAAAAAAAAAAAAAAAAAAAAAAAAAAAAAAAAAAAAAAAAAAAAAAAAAAAAAAAAAAAAAAAAAAAAAAAAAAAAAAAAAAAAAAAAAAAAAAAACEAAAAYAAAAFAAAAFf///8v////jksAALIlAAAQAAAAJgAAAAgAAAD/////AAAAAA=="/>
              </a:ext>
            </a:extLst>
          </p:cNvGrpSpPr>
          <p:nvPr/>
        </p:nvGrpSpPr>
        <p:grpSpPr>
          <a:xfrm>
            <a:off x="-107315" y="-132715"/>
            <a:ext cx="12389485" cy="6260465"/>
            <a:chOff x="-107315" y="-132715"/>
            <a:chExt cx="12389485" cy="6260465"/>
          </a:xfrm>
        </p:grpSpPr>
        <p:sp>
          <p:nvSpPr>
            <p:cNvPr id="7" name="Retângulo 3"/>
            <p:cNvSpPr>
              <a:extLst>
                <a:ext uri="smNativeData">
  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EAAAAAAAAAKEZ8AP///wgAAAAAAAAAAAAAAAAAAAAAAAAAAAAAAAAAAAAAZAAAAAEAAABAAAAAAAAAAAAAAAAAAAAAAAAAAAAAAAAAAAAAAAAAAAAAAAAAAAAAAAAAAAAAAAAAAAAAAAAAAAAAAAAAAAAAAAAAAAAAAAAAAAAAAAAAAAAAAAAAAAAAFAAAADwAAAABAAAAAAAAAChGfA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EZ8AP///wEAAAAAAAAAAAAAAAAAAAAAAAAAAAAAAAAAAAAAAAAAAChGfAB/f38A5+bmA8zMzADAwP8Af39/AAAAAAAAAAAAAAAAAAAAAAAAAAAAIQAAABgAAAAUAAAAV////y////+OSwAAAAAAAAAAAAAmAAAACAAAAP//////////"/>
                </a:ext>
              </a:extLst>
            </p:cNvSpPr>
            <p:nvPr/>
          </p:nvSpPr>
          <p:spPr>
            <a:xfrm>
              <a:off x="-107315" y="-132715"/>
              <a:ext cx="12389485" cy="132715"/>
            </a:xfrm>
            <a:prstGeom prst="rect">
              <a:avLst/>
            </a:prstGeom>
            <a:solidFill>
              <a:srgbClr val="28467C"/>
            </a:solidFill>
            <a:ln w="12700" cap="flat" cmpd="sng" algn="ctr">
              <a:solidFill>
                <a:srgbClr val="28467C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 cap="none">
                  <a:solidFill>
                    <a:srgbClr val="FFFFFF"/>
                  </a:solidFill>
                  <a:latin typeface="Calibri" pitchFamily="2" charset="0"/>
                  <a:ea typeface="Calibri" pitchFamily="2" charset="0"/>
                  <a:cs typeface="Calibri" pitchFamily="2" charset="0"/>
                </a:defRPr>
              </a:pPr>
              <a:endParaRPr lang="pt-br" cap="none"/>
            </a:p>
          </p:txBody>
        </p:sp>
        <p:sp>
          <p:nvSpPr>
            <p:cNvPr id="6" name="Retângulo 4"/>
            <p:cNvSpPr>
              <a:extLst>
                <a:ext uri="smNativeData">
  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EAAAAAAAAAIz5vAP///wgAAAAAAAAAAAAAAAAAAAAAAAAAAAAAAAAAAAAAZAAAAAEAAABAAAAAAAAAAAAAAAAAAAAAAAAAAAAAAAAAAAAAAAAAAAAAAAAAAAAAAAAAAAAAAAAAAAAAAAAAAAAAAAAAAAAAAAAAAAAAAAAAAAAAAAAAAAAAAAAAAAAAFAAAADwAAAABAAAAAAAAACM+b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z5vAP///wEAAAAAAAAAAAAAAAAAAAAAAAAAAAAAAAAAAAAAAAAAACM+bwB/f38A5+bmA8zMzADAwP8Af39/AAAAAAAAAAAAAAAAAAAAAAAAAAAAIQAAABgAAAAUAAAAV////1f///8AAAAAsiUAAAAAAAAmAAAACAAAAP//////////"/>
                </a:ext>
              </a:extLst>
            </p:cNvSpPr>
            <p:nvPr/>
          </p:nvSpPr>
          <p:spPr>
            <a:xfrm>
              <a:off x="-107315" y="-107315"/>
              <a:ext cx="107315" cy="6235065"/>
            </a:xfrm>
            <a:prstGeom prst="rect">
              <a:avLst/>
            </a:prstGeom>
            <a:solidFill>
              <a:srgbClr val="233E6F"/>
            </a:solidFill>
            <a:ln w="12700" cap="flat" cmpd="sng" algn="ctr">
              <a:solidFill>
                <a:srgbClr val="233E6F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 cap="none">
                  <a:solidFill>
                    <a:srgbClr val="FFFFFF"/>
                  </a:solidFill>
                  <a:latin typeface="Calibri" pitchFamily="2" charset="0"/>
                  <a:ea typeface="Calibri" pitchFamily="2" charset="0"/>
                  <a:cs typeface="Calibri" pitchFamily="2" charset="0"/>
                </a:defRPr>
              </a:pPr>
              <a:endParaRPr lang="pt-br" cap="none"/>
            </a:p>
          </p:txBody>
        </p:sp>
        <p:sp>
          <p:nvSpPr>
            <p:cNvPr id="5" name="Retângulo 5"/>
            <p:cNvSpPr>
              <a:extLst>
                <a:ext uri="smNativeData">
  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EAAAAAAAAAIz5vAP///wgAAAAAAAAAAAAAAAAAAAAAAAAAAAAAAAAAAAAAZAAAAAEAAABAAAAAAAAAAAAAAAAAAAAAAAAAAAAAAAAAAAAAAAAAAAAAAAAAAAAAAAAAAAAAAAAAAAAAAAAAAAAAAAAAAAAAAAAAAAAAAAAAAAAAAAAAAAAAAAAAAAAAFAAAADwAAAABAAAAAAAAACM+b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z5vAP///wEAAAAAAAAAAAAAAAAAAAAAAAAAAAAAAAAAAAAAAAAAACM+bwB/f38A5+bmA8zMzADAwP8Af39/AAAAAAAAAAAAAAAAAAAAAAAAAAAAIQAAABgAAAAUAAAA6UoAAFf///+OSwAAsiUAAAAAAAAmAAAACAAAAP//////////"/>
                </a:ext>
              </a:extLst>
            </p:cNvSpPr>
            <p:nvPr/>
          </p:nvSpPr>
          <p:spPr>
            <a:xfrm>
              <a:off x="12177395" y="-107315"/>
              <a:ext cx="104775" cy="6235065"/>
            </a:xfrm>
            <a:prstGeom prst="rect">
              <a:avLst/>
            </a:prstGeom>
            <a:solidFill>
              <a:srgbClr val="233E6F"/>
            </a:solidFill>
            <a:ln w="12700" cap="flat" cmpd="sng" algn="ctr">
              <a:solidFill>
                <a:srgbClr val="233E6F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en-us" cap="none">
                  <a:solidFill>
                    <a:srgbClr val="FFFFFF"/>
                  </a:solidFill>
                  <a:latin typeface="Calibri" pitchFamily="2" charset="0"/>
                  <a:ea typeface="Calibri" pitchFamily="2" charset="0"/>
                  <a:cs typeface="Calibri" pitchFamily="2" charset="0"/>
                </a:defRPr>
              </a:pPr>
              <a:endParaRPr lang="pt-br" cap="none"/>
            </a:p>
          </p:txBody>
        </p:sp>
      </p:grpSp>
      <p:sp>
        <p:nvSpPr>
          <p:cNvPr id="8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V/////YQAAACSgAAEhQAAAAAAAAmAAAACAAAAP//////////"/>
              </a:ext>
            </a:extLst>
          </p:cNvSpPr>
          <p:nvPr/>
        </p:nvSpPr>
        <p:spPr>
          <a:xfrm>
            <a:off x="-107315" y="2757170"/>
            <a:ext cx="1213802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lnSpc>
                <a:spcPct val="120000"/>
              </a:lnSpc>
              <a:defRPr lang="pt-br" sz="2800" cap="none">
                <a:solidFill>
                  <a:srgbClr val="FFFF0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9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pdmV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IBAADxCQAAzhQAAAci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1616075"/>
            <a:ext cx="3116580" cy="39154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Imagem2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AG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0UAAD2CQAAsyQAAKcZ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91535" y="1619250"/>
            <a:ext cx="2574290" cy="2550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Imagem3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YUAACuGQAApCkAAPEh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4174490"/>
            <a:ext cx="3371850" cy="13430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CaixaTexto1"/>
          <p:cNvSpPr txBox="1">
            <a:extLst>
              <a:ext uri="smNativeData">
                <pr:smNativeData xmlns:pr="smNativeData" xmlns="smNativeData" val="SMDATA_15_07dhZB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PoY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NysAABALAADVSQAA5CMAAAAAAAAmAAAACAAAAP//////////"/>
              </a:ext>
            </a:extLst>
          </p:cNvSpPr>
          <p:nvPr/>
        </p:nvSpPr>
        <p:spPr>
          <a:xfrm>
            <a:off x="7025005" y="1798320"/>
            <a:ext cx="4977130" cy="40360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lang="en-us" sz="2400" b="1" cap="none">
                <a:solidFill>
                  <a:schemeClr val="bg1"/>
                </a:solidFill>
              </a:defRPr>
            </a:pPr>
            <a:r>
              <a:t>- Alunos -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Eliziane </a:t>
            </a:r>
            <a:r>
              <a:t>Petronílio Batista P </a:t>
            </a:r>
            <a:r>
              <a:t>Rodolpho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Mariana Costa Bezerra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Matheus Pereira Barbosa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Miqueias Gamaliel Andrade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Raquel </a:t>
            </a:r>
            <a:r>
              <a:t>Alvez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Tatiane Costa Carvalho Gazola</a:t>
            </a:r>
          </a:p>
          <a:p>
            <a:pPr algn="ctr">
              <a:defRPr lang="en-us" sz="2400" cap="none">
                <a:solidFill>
                  <a:schemeClr val="bg1"/>
                </a:solidFill>
              </a:defRPr>
            </a:pPr>
            <a:r>
              <a:t>Tobias da Silva Lino</a:t>
            </a:r>
          </a:p>
          <a:p>
            <a:pPr algn="ctr">
              <a:defRPr lang="en-us" sz="2400" cap="none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HkHAAAmFwAA6iQAAAAAAAAmAAAACAAAAP//////////"/>
              </a:ext>
            </a:extLst>
          </p:cNvSpPr>
          <p:nvPr/>
        </p:nvSpPr>
        <p:spPr>
          <a:xfrm>
            <a:off x="586740" y="1214755"/>
            <a:ext cx="3176270" cy="4785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“Mulheres têm renda mensal 21% menor do que os homens.”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Propostas mais uteis.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A </a:t>
            </a:r>
            <a:r>
              <a:t>propria empresa não segue as diretrizes que prega em sua propaganda.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YAACjCQAA1EkAANAg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0" y="1566545"/>
            <a:ext cx="8100060" cy="3767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cAQAAC4HAABAGwAAECUAAAAAAAAmAAAACAAAAP//////////"/>
              </a:ext>
            </a:extLst>
          </p:cNvSpPr>
          <p:nvPr/>
        </p:nvSpPr>
        <p:spPr>
          <a:xfrm>
            <a:off x="721360" y="1167130"/>
            <a:ext cx="3708400" cy="4857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 salarial.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8 horas são 8 horas.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Maior desempenho.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Projeto de lei que exige das empresas publicação de relatórios sobre igualdade salarial entre homens e mulheres.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Multa.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Atos com efeitos.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kbAACMCAAA1EkAABUg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5" y="1389380"/>
            <a:ext cx="7515225" cy="3825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AASwAA6QoAAAAgAAAmAAAACAAAAP//////////"/>
              </a:ext>
            </a:extLst>
          </p:cNvSpPr>
          <p:nvPr/>
        </p:nvSpPr>
        <p:spPr>
          <a:xfrm>
            <a:off x="586740" y="1167130"/>
            <a:ext cx="11605260" cy="606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MQAACeBQAAEjkAAKsl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913130"/>
            <a:ext cx="6562725" cy="5210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zgEAACEFAAAySQAA3AgAAAAgAAAmAAAACAAAAP//////////"/>
              </a:ext>
            </a:extLst>
          </p:cNvSpPr>
          <p:nvPr/>
        </p:nvSpPr>
        <p:spPr>
          <a:xfrm>
            <a:off x="293370" y="833755"/>
            <a:ext cx="11605260" cy="606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UNAAArDQAAnDwAAJgd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2140585"/>
            <a:ext cx="7665085" cy="2670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zgEAACEFAAAySQAA3AgAAAAgAAAmAAAACAAAAP//////////"/>
              </a:ext>
            </a:extLst>
          </p:cNvSpPr>
          <p:nvPr/>
        </p:nvSpPr>
        <p:spPr>
          <a:xfrm>
            <a:off x="293370" y="833755"/>
            <a:ext cx="11605260" cy="606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kQAAATBgAA2DgAAE8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5" y="987425"/>
            <a:ext cx="6562725" cy="4914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zgEAACEFAAAySQAA3AgAAAAgAAAmAAAACAAAAP//////////"/>
              </a:ext>
            </a:extLst>
          </p:cNvSpPr>
          <p:nvPr/>
        </p:nvSpPr>
        <p:spPr>
          <a:xfrm>
            <a:off x="293370" y="833755"/>
            <a:ext cx="11605260" cy="606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C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gRAADdBQAAtjkAAHIl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09240" y="953135"/>
            <a:ext cx="6572250" cy="5133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mwMAAC4HAAD1HAAApiUAAAAAAAAmAAAACAAAAP//////////"/>
              </a:ext>
            </a:extLst>
          </p:cNvSpPr>
          <p:nvPr/>
        </p:nvSpPr>
        <p:spPr>
          <a:xfrm>
            <a:off x="586105" y="1167130"/>
            <a:ext cx="412115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A politica Brasileira vem estando em falta com a ética.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O Estado e os 3 poderes.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Lugares a onde se constroem caminhos para o futuro.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geAABTBwAAfUkAANUj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1190625"/>
            <a:ext cx="7064375" cy="46342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DvGwAApiUAAAAAAAAmAAAACAAAAP//////////"/>
              </a:ext>
            </a:extLst>
          </p:cNvSpPr>
          <p:nvPr/>
        </p:nvSpPr>
        <p:spPr>
          <a:xfrm>
            <a:off x="586740" y="1167130"/>
            <a:ext cx="3954145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Inteligencia Artificial.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Falta de ética.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Muito investimento em tecnologia e pouco em humanidade.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O ser humano e suas possibilidades.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ccAAAWCQAAt0kAAJMi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17085" y="1477010"/>
            <a:ext cx="7366000" cy="4143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DvGwAApiUAAAAAAAAmAAAACAAAAP//////////"/>
              </a:ext>
            </a:extLst>
          </p:cNvSpPr>
          <p:nvPr/>
        </p:nvSpPr>
        <p:spPr>
          <a:xfrm>
            <a:off x="586740" y="1167130"/>
            <a:ext cx="3954145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Etnia, Preconceito e Racismo velados no Brasil.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Luta e revolução em prol da representação, respeito e valoração de suas características únicas.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i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iAAAhBwAAs0AAAEgl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98795" y="1158875"/>
            <a:ext cx="4918710" cy="49015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DQHAAApiUAAAAAAAAmAAAACAAAAP//////////"/>
              </a:ext>
            </a:extLst>
          </p:cNvSpPr>
          <p:nvPr/>
        </p:nvSpPr>
        <p:spPr>
          <a:xfrm>
            <a:off x="586740" y="1167130"/>
            <a:ext cx="409702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A igualdade é poder de pensar, falar e ser  verdadeiramente você, seja sua etnia, seu gênero, sua cor ou sua particularidade qualitativa.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 é o poder de ter, ter sua personalidade, ter </a:t>
            </a:r>
            <a:r>
              <a:t>condições, ter possibilidades. Igualdade é ter um futuro possível.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IeAABZBwAAfUkAANw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28870" y="1194435"/>
            <a:ext cx="7017385" cy="4797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MwGAAAZSQAAIyQAAAAAAAAmAAAACAAAAP//////////"/>
              </a:ext>
            </a:extLst>
          </p:cNvSpPr>
          <p:nvPr/>
        </p:nvSpPr>
        <p:spPr>
          <a:xfrm>
            <a:off x="586740" y="1104900"/>
            <a:ext cx="11296015" cy="4769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Ética.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Campo da Filosofia que tem por objetivo refletir sobre a essência dos princípios, valores e problemas fundamentais da moral.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Conjunto de princípios.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Ética e moral.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Campos da ética.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Finalidade da ética.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Ética antes, durante e depois do conflito.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4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kOAADcBgAAAzwAAAwl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81555" y="1115060"/>
            <a:ext cx="7473950" cy="49072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Referencias: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chemeClr val="tx1"/>
                </a:solidFill>
              </a:defRPr>
            </a:pPr>
            <a:r>
              <a:t>1.</a:t>
            </a:r>
            <a:r>
              <a:rPr lang="pt-br" b="1" cap="none"/>
              <a:t> Etnia</a:t>
            </a:r>
            <a:r>
              <a:t>.</a:t>
            </a:r>
            <a:r>
              <a:rPr lang="pt-br" b="1" cap="none"/>
              <a:t> </a:t>
            </a:r>
            <a:r>
              <a:t>Michaelis</a:t>
            </a:r>
            <a:r>
              <a:rPr lang="pt-br" b="1" cap="none"/>
              <a:t>,</a:t>
            </a:r>
            <a:r>
              <a:t> 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michaelis.uol.com.br/moderno</a:t>
            </a:r>
            <a:r>
              <a:t> </a:t>
            </a:r>
            <a:r>
              <a:t>portugues/busca/</a:t>
            </a:r>
            <a:r>
              <a:t>portugues-brasileiro/etnia/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chemeClr val="tx1"/>
                </a:solidFill>
              </a:defRPr>
            </a:pPr>
            <a:r>
              <a:t>2. </a:t>
            </a:r>
            <a:r>
              <a:rPr lang="pt-br" b="1" cap="none"/>
              <a:t>Grupos étnico</a:t>
            </a:r>
            <a:r>
              <a:t>. Wikipédia</a:t>
            </a:r>
            <a:r>
              <a:rPr lang="pt-br" b="1" cap="none"/>
              <a:t>,</a:t>
            </a:r>
            <a:r>
              <a:t> 2023. Disponível em: https://</a:t>
            </a:r>
            <a:r>
              <a:t>pt.wikipedia.org/</a:t>
            </a:r>
            <a:r>
              <a:t>wiki/Grupo_étnico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chemeClr val="tx1"/>
                </a:solidFill>
              </a:defRPr>
            </a:pPr>
            <a:r>
              <a:t>3. Equipe editorial de </a:t>
            </a:r>
            <a:r>
              <a:t>Conceito.de. (30 de Novembro de 2011). Atualizado em 13 de janeiro de 2022. </a:t>
            </a:r>
            <a:r>
              <a:rPr lang="pt-br" b="1" cap="none"/>
              <a:t>Etnia - O que é, conceito e definição.</a:t>
            </a:r>
            <a:r>
              <a:t> </a:t>
            </a:r>
            <a:r>
              <a:t>Conceito.de. </a:t>
            </a:r>
            <a:r>
              <a:t>Disponivel em: https://</a:t>
            </a:r>
            <a:r>
              <a:t>conceito.de/etnia Acesso em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chemeClr val="tx1"/>
                </a:solidFill>
              </a:defRPr>
            </a:pPr>
            <a:r>
              <a:t>4. </a:t>
            </a:r>
            <a:r>
              <a:rPr lang="pt-br" b="1" cap="none"/>
              <a:t>Igualdade</a:t>
            </a:r>
            <a:r>
              <a:t>. </a:t>
            </a:r>
            <a:r>
              <a:t>Michaelis</a:t>
            </a:r>
            <a:r>
              <a:rPr lang="pt-br" b="1" cap="none"/>
              <a:t>,</a:t>
            </a:r>
            <a:r>
              <a:t> 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michaelis.uol.com.br/moderno</a:t>
            </a:r>
            <a:r>
              <a:t>- </a:t>
            </a:r>
            <a:r>
              <a:t>portugues/busca/</a:t>
            </a:r>
            <a:r>
              <a:t>portugues-brasileiro/igualdade/ Acesso em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5. </a:t>
            </a:r>
            <a:r>
              <a:rPr lang="pt-br" b="1" cap="none"/>
              <a:t>Igualdade</a:t>
            </a:r>
            <a:r>
              <a:t>. Wikipédia, 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pt.wikipedia.org/</a:t>
            </a:r>
            <a:r>
              <a:rPr lang="pt-br" cap="none">
                <a:hlinkClick r:id="rId2"/>
              </a:rPr>
              <a:t>wiki/Igualdade</a:t>
            </a:r>
            <a:r>
              <a:t>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6. </a:t>
            </a:r>
            <a:r>
              <a:t>Moragas, Vicente Junqueira. </a:t>
            </a:r>
            <a:r>
              <a:rPr lang="pt-br" b="1" cap="none"/>
              <a:t>Diferença entre Igualdade e Equidade.</a:t>
            </a:r>
            <a:r>
              <a:t> Tribunal de Justiça do Distrito Federal e dos Territórios - TJDFT. Disponível em: </a:t>
            </a:r>
            <a:r>
              <a:rPr lang="pt-br" cap="none">
                <a:hlinkClick r:id="rId3"/>
              </a:rPr>
              <a:t>https://</a:t>
            </a:r>
            <a:r>
              <a:rPr lang="pt-br" cap="none">
                <a:hlinkClick r:id="rId3"/>
              </a:rPr>
              <a:t>www.tjdft.jus.br/acessibilidade/</a:t>
            </a:r>
            <a:r>
              <a:rPr lang="pt-br" cap="none">
                <a:hlinkClick r:id="rId3"/>
              </a:rPr>
              <a:t>publicacoes/</a:t>
            </a:r>
            <a:r>
              <a:rPr lang="pt-br" cap="none">
                <a:hlinkClick r:id="rId3"/>
              </a:rPr>
              <a:t>sementes-da-equidade/</a:t>
            </a:r>
            <a:r>
              <a:rPr lang="pt-br" cap="none">
                <a:hlinkClick r:id="rId3"/>
              </a:rPr>
              <a:t>diferenca-entre</a:t>
            </a:r>
            <a:r>
              <a:t>- </a:t>
            </a:r>
            <a:r>
              <a:t>igualdade-e-equidade Acesso em: 14/05/2023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7. Equipe editoral de </a:t>
            </a:r>
            <a:r>
              <a:t>Conceito.de. (21 de Julho de 2011). Atualizado em 29 de Setembro de 2022.</a:t>
            </a:r>
            <a:r>
              <a:rPr lang="pt-br" b="1" cap="none"/>
              <a:t> Igualdade - O que é, na política, conceito e definição.</a:t>
            </a:r>
            <a:r>
              <a:t> </a:t>
            </a:r>
            <a:r>
              <a:t>Conceito.de. Disponível em: https://</a:t>
            </a:r>
            <a:r>
              <a:t>conceito.de/igualdade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8. FARIAS, Adriana.</a:t>
            </a:r>
            <a:r>
              <a:rPr lang="pt-br" b="1" cap="none"/>
              <a:t> Legislação e Ética Profissional</a:t>
            </a:r>
            <a:r>
              <a:t>. Conselho </a:t>
            </a:r>
            <a:r>
              <a:t>Reginal de Contabilidade do Ceará,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www.crc</a:t>
            </a:r>
            <a:r>
              <a:t> </a:t>
            </a:r>
            <a:r>
              <a:t>ce.org.br/</a:t>
            </a:r>
            <a:r>
              <a:t>crcnovo/download/</a:t>
            </a:r>
            <a:r>
              <a:t>apost_</a:t>
            </a:r>
            <a:r>
              <a:t>eticacrc.pdf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9. Equipe editorial de </a:t>
            </a:r>
            <a:r>
              <a:t>Conceito.de. (10 de Dezembro de 2010). Atualizado em 25 de Janeiro de 2021. </a:t>
            </a:r>
            <a:r>
              <a:rPr lang="pt-br" b="1" cap="none"/>
              <a:t>Ética - O que é, conceito e definição</a:t>
            </a:r>
            <a:r>
              <a:t>. </a:t>
            </a:r>
            <a:r>
              <a:t>Conceito.de. Disponível em: https://</a:t>
            </a:r>
            <a:r>
              <a:t>conceito.de/</a:t>
            </a:r>
            <a:r>
              <a:t>etica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10. MENEZES, Pedro. </a:t>
            </a:r>
            <a:r>
              <a:rPr lang="pt-br" b="1" cap="none"/>
              <a:t>Ética</a:t>
            </a:r>
            <a:r>
              <a:t>. Significados. 2011-2023. Disponível em: https://</a:t>
            </a:r>
            <a:r>
              <a:t>www.significados.com.br/</a:t>
            </a:r>
            <a:r>
              <a:t>etica/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11.</a:t>
            </a:r>
            <a:r>
              <a:rPr lang="pt-br" b="1" cap="none"/>
              <a:t> Ética. </a:t>
            </a:r>
            <a:r>
              <a:t>Michaelis. 2023. Disponível em: </a:t>
            </a:r>
            <a:r>
              <a:rPr lang="pt-br" cap="none">
                <a:hlinkClick r:id="rId3"/>
              </a:rPr>
              <a:t>https://</a:t>
            </a:r>
            <a:r>
              <a:rPr lang="pt-br" cap="none">
                <a:hlinkClick r:id="rId3"/>
              </a:rPr>
              <a:t>michaelis.uol.com.br/moderno</a:t>
            </a:r>
            <a:r>
              <a:t>- </a:t>
            </a:r>
            <a:r>
              <a:t>portugues/busca/</a:t>
            </a:r>
            <a:r>
              <a:t>portugues-brasileiro/%</a:t>
            </a:r>
            <a:r>
              <a:t>C3%</a:t>
            </a:r>
            <a:r>
              <a:t>A9tica/ Acesso em: 14/05/2023.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12. LESSA, </a:t>
            </a:r>
            <a:r>
              <a:t>Erick.</a:t>
            </a:r>
            <a:r>
              <a:rPr lang="pt-br" b="1" cap="none"/>
              <a:t> Como teremos uma politica com mais ética?</a:t>
            </a:r>
            <a:r>
              <a:t>. Jornal do </a:t>
            </a:r>
            <a:r>
              <a:t>Commercio. 11/05/2023.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jc.ne10.uol.com.br/</a:t>
            </a:r>
            <a:r>
              <a:rPr lang="pt-br" cap="none">
                <a:hlinkClick r:id="rId2"/>
              </a:rPr>
              <a:t>opiniao/artigo/2023/05/15462064</a:t>
            </a:r>
            <a:r>
              <a:t>- </a:t>
            </a:r>
            <a:r>
              <a:t>como-teremos-uma-politica-com-mais-etica.html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13. GONÇALVES, Mariana. </a:t>
            </a:r>
            <a:r>
              <a:rPr lang="pt-br" b="1" cap="none"/>
              <a:t>Biomédica de Divinópolis é investigada por questão de ética no Conselho Regional de Biomedicina.</a:t>
            </a:r>
            <a:r>
              <a:t> </a:t>
            </a:r>
            <a:r>
              <a:t>G1 Globo. 09/05/2023. Disponível em: </a:t>
            </a:r>
            <a:r>
              <a:rPr lang="pt-br" cap="none">
                <a:hlinkClick r:id="rId3"/>
              </a:rPr>
              <a:t>https://</a:t>
            </a:r>
            <a:r>
              <a:rPr lang="pt-br" cap="none">
                <a:hlinkClick r:id="rId3"/>
              </a:rPr>
              <a:t>g1.globo.com/mg/centro-oeste/noticia/2023/05/09/</a:t>
            </a:r>
            <a:r>
              <a:rPr lang="pt-br" cap="none">
                <a:hlinkClick r:id="rId3"/>
              </a:rPr>
              <a:t>biomedica-de</a:t>
            </a:r>
            <a:r>
              <a:t> </a:t>
            </a:r>
            <a:r>
              <a:t>divinopolis-e-investigada-por-questao-de-etica-no-conselho-region</a:t>
            </a:r>
            <a:r>
              <a:t>al-de </a:t>
            </a:r>
            <a:r>
              <a:t>biomedicina.ghtml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14. TORRES, </a:t>
            </a:r>
            <a:r>
              <a:t>Allan. </a:t>
            </a:r>
            <a:r>
              <a:rPr lang="pt-br" b="1" cap="none"/>
              <a:t>Criador de ‘</a:t>
            </a:r>
            <a:r>
              <a:rPr lang="pt-br" b="1" cap="none"/>
              <a:t>Velma’ rebate CRÍTICAS sobre a etnia da </a:t>
            </a:r>
            <a:r>
              <a:rPr lang="pt-br" b="1" cap="none"/>
              <a:t>persongem. </a:t>
            </a:r>
            <a:r>
              <a:t>Cinepop. 02/05/2023.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cinepop.com.br/</a:t>
            </a:r>
            <a:r>
              <a:rPr lang="pt-br" cap="none">
                <a:hlinkClick r:id="rId2"/>
              </a:rPr>
              <a:t>criador-de-velma</a:t>
            </a:r>
            <a:r>
              <a:t> </a:t>
            </a:r>
            <a:r>
              <a:t>rebate-criticas-sobre-a-etnia-da-personagem-412224/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15. </a:t>
            </a:r>
            <a:r>
              <a:t>PEDUZZI, Pedro. </a:t>
            </a:r>
            <a:r>
              <a:rPr lang="pt-br" b="1" cap="none"/>
              <a:t>Empresas terão de incluir raça e etnia nos registros administrativos.</a:t>
            </a:r>
            <a:r>
              <a:t> Agência Brasil. 24/04/2023. Disponível em: </a:t>
            </a:r>
            <a:r>
              <a:rPr lang="pt-br" cap="none">
                <a:hlinkClick r:id="rId3"/>
              </a:rPr>
              <a:t>https://</a:t>
            </a:r>
            <a:r>
              <a:rPr lang="pt-br" cap="none">
                <a:hlinkClick r:id="rId3"/>
              </a:rPr>
              <a:t>agenciabrasil.ebc.com.br/politica/noticia/2023-04/</a:t>
            </a:r>
            <a:r>
              <a:rPr lang="pt-br" cap="none">
                <a:hlinkClick r:id="rId3"/>
              </a:rPr>
              <a:t>empresas-terao-de-incluir</a:t>
            </a:r>
            <a:r>
              <a:t> </a:t>
            </a:r>
            <a:r>
              <a:t>raca-e-etnia-nos-registros-administrativos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16. </a:t>
            </a:r>
            <a:r>
              <a:t>SPBANCÁRIOS, Redação. </a:t>
            </a:r>
            <a:r>
              <a:rPr lang="pt-br" b="1" cap="none"/>
              <a:t>Santander, igualdade de gênero não pode ficar só no marketing. </a:t>
            </a:r>
            <a:r>
              <a:t>Sindicato dos Bancários. 09/05/2023. Disponível em: </a:t>
            </a:r>
            <a:r>
              <a:rPr lang="pt-br" cap="none">
                <a:hlinkClick r:id="rId4"/>
              </a:rPr>
              <a:t>https://</a:t>
            </a:r>
            <a:r>
              <a:rPr lang="pt-br" cap="none">
                <a:hlinkClick r:id="rId4"/>
              </a:rPr>
              <a:t>spbancarios.com.br/05/2023/</a:t>
            </a:r>
            <a:r>
              <a:rPr lang="pt-br" cap="none">
                <a:hlinkClick r:id="rId4"/>
              </a:rPr>
              <a:t>santander-igualdade-de-genero-nao-pode-ficar-so-no</a:t>
            </a:r>
            <a:r>
              <a:t>-marketing Acesso em: 14/05/2023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17. MACHADO, </a:t>
            </a:r>
            <a:r>
              <a:t>Ralph. </a:t>
            </a:r>
            <a:r>
              <a:t>PIOVESAN, Eduardo. </a:t>
            </a:r>
            <a:r>
              <a:rPr lang="pt-br" b="1" cap="none"/>
              <a:t>Câmara aprova projeto que exige das empresas publicação de relatórios sobre igualdade salarial entre homens e mulheres.</a:t>
            </a:r>
            <a:r>
              <a:t> Câmara dos Deputados. 04/05/2023.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www.camara.leg.br/noticias/</a:t>
            </a:r>
            <a:r>
              <a:rPr lang="pt-br" cap="none">
                <a:hlinkClick r:id="rId2"/>
              </a:rPr>
              <a:t>958487-camara-aprova-projeto-com</a:t>
            </a:r>
            <a:r>
              <a:t> </a:t>
            </a:r>
            <a:r>
              <a:t>mecanismos-para-garantir-igualdade-salarial-entre-homens-e-mulheres Acesso em: 14/05/2023. 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18. ALMADA, Renato de </a:t>
            </a:r>
            <a:r>
              <a:t>Mello.</a:t>
            </a:r>
            <a:r>
              <a:rPr lang="pt-br" b="1" cap="none"/>
              <a:t> O Poder Judiciário. Vocação, ética e independência. </a:t>
            </a:r>
            <a:r>
              <a:t>Migalhas. 12/05/2023. Disponível em: </a:t>
            </a:r>
            <a:r>
              <a:rPr lang="pt-br" cap="none">
                <a:hlinkClick r:id="rId3"/>
              </a:rPr>
              <a:t>https://</a:t>
            </a:r>
            <a:r>
              <a:rPr lang="pt-br" cap="none">
                <a:hlinkClick r:id="rId3"/>
              </a:rPr>
              <a:t>www.migalhas.com.br/</a:t>
            </a:r>
            <a:r>
              <a:rPr lang="pt-br" cap="none">
                <a:hlinkClick r:id="rId3"/>
              </a:rPr>
              <a:t>depeso/386368/</a:t>
            </a:r>
            <a:r>
              <a:rPr lang="pt-br" cap="none">
                <a:hlinkClick r:id="rId3"/>
              </a:rPr>
              <a:t>o</a:t>
            </a:r>
            <a:r>
              <a:t>-poder-judiciario-vocacao-etica-e-independencia Acesso em: 14/05/2023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QMAAC4HAAAzSQAApiUAAAAAAAAmAAAACAAAAP//////////"/>
              </a:ext>
            </a:extLst>
          </p:cNvSpPr>
          <p:nvPr/>
        </p:nvSpPr>
        <p:spPr>
          <a:xfrm>
            <a:off x="587375" y="1167130"/>
            <a:ext cx="1131189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19. </a:t>
            </a:r>
            <a:r>
              <a:t>BOFF, Leonardo. </a:t>
            </a:r>
            <a:r>
              <a:rPr lang="pt-br" b="1" cap="none"/>
              <a:t>O colapso atual da ética, por Leonardo </a:t>
            </a:r>
            <a:r>
              <a:rPr lang="pt-br" b="1" cap="none"/>
              <a:t>Boff.</a:t>
            </a:r>
            <a:r>
              <a:t> Jornal </a:t>
            </a:r>
            <a:r>
              <a:t>GGN. 13/05/2023. Disponível em: </a:t>
            </a:r>
            <a:r>
              <a:rPr lang="pt-br" cap="none">
                <a:hlinkClick r:id="rId2"/>
              </a:rPr>
              <a:t>https://</a:t>
            </a:r>
            <a:r>
              <a:rPr lang="pt-br" cap="none">
                <a:hlinkClick r:id="rId2"/>
              </a:rPr>
              <a:t>jornalggn.com.br/artigos/</a:t>
            </a:r>
            <a:r>
              <a:rPr lang="pt-br" cap="none">
                <a:hlinkClick r:id="rId2"/>
              </a:rPr>
              <a:t>o-colapso-atual-da</a:t>
            </a:r>
            <a:r>
              <a:t> </a:t>
            </a:r>
            <a:r>
              <a:t>etica-por-leonardo-boff/ Acesso em: 14/05/2023.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0" cap="none">
                <a:solidFill>
                  <a:srgbClr val="000000"/>
                </a:solidFill>
              </a:defRPr>
            </a:pPr>
            <a:r>
              <a:t>20. Centro de Produção de Lisboa. </a:t>
            </a:r>
            <a:r>
              <a:rPr lang="pt-br" b="1" cap="none"/>
              <a:t>Onde Para a Ética na Política.</a:t>
            </a:r>
            <a:r>
              <a:t> Rádio e Televisão de Portugal. 2022. Disponível em: https://</a:t>
            </a:r>
            <a:r>
              <a:t>www.rtp.pt/programa/</a:t>
            </a:r>
            <a:r>
              <a:t>tv/</a:t>
            </a:r>
            <a:r>
              <a:t>p41793/</a:t>
            </a:r>
            <a:r>
              <a:t>e10 Acesso em: 14/05/2023.</a:t>
            </a:r>
          </a:p>
        </p:txBody>
      </p:sp>
      <p:sp>
        <p:nvSpPr>
          <p:cNvPr id="4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extLst>
              <a:ext uri="smNativeData">
                <pr:smNativeData xmlns:pr="smNativeData" xmlns="smNativeData" val="SMDATA_15_07dhZBMAAAAlAAAAZAAAAA0AAAAAkAAAAEgAAACQAAAASAAAAAAAAAABAAAAAAAAAAEAAABQAAAAAAAAAAAA4D8AAAAAAADgPwAAAAAAAOA/AAAAAAAA4D8AAAAAAADgPwAAAAAAAOA/AAAAAAAA4D8AAAAAAADgPwAAAAAAAOA/AAAAAAAA4D8CAAAAjAAAAAEAAAAAAAAAKEZ8AP///wgAAAAAAAAAAAAAAAAAAAAAAAAAAAAAAAAAAAAAZAAAAAEAAABAAAAAAAAAAAAAAAAAAAAAAAAAAAAAAAAAAAAAAAAAAAAAAAAAAAAAAAAAAAAAAAAAAAAAAAAAAAAAAAAAAAAAAAAAAAAAAAAAAAAAAAAAAAAAAAAAAAAAFAAAADwAAAABAAAAAAAAAChGfA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EZ8AP///wEAAAAAAAAAAAAAAAAAAAAAAAAAAAAAAAAAAAAAAAAAAChGfAB/f38A5+bmA8zMzADAwP8Af39/AAAAAAAAAAAAAAAAAAAAAAAAAAAAIQAAABgAAAAUAAAA2EoAAAAAAAAgSwAAvCUAABAAAAAmAAAACAAAAP//////////"/>
              </a:ext>
            </a:extLst>
          </p:cNvSpPr>
          <p:nvPr/>
        </p:nvSpPr>
        <p:spPr>
          <a:xfrm>
            <a:off x="12166600" y="0"/>
            <a:ext cx="45720" cy="6134100"/>
          </a:xfrm>
          <a:prstGeom prst="rect">
            <a:avLst/>
          </a:prstGeom>
          <a:solidFill>
            <a:srgbClr val="28467C"/>
          </a:solidFill>
          <a:ln w="12700" cap="flat" cmpd="sng" algn="ctr">
            <a:solidFill>
              <a:srgbClr val="28467C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endParaRPr lang="pt-br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L0GAACpSAAAWyMAAAAAAAAmAAAACAAAAP//////////"/>
              </a:ext>
            </a:extLst>
          </p:cNvSpPr>
          <p:nvPr/>
        </p:nvSpPr>
        <p:spPr>
          <a:xfrm>
            <a:off x="586740" y="1095375"/>
            <a:ext cx="11224895" cy="465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Etnia.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Comunidade ou grupo de pessoas caracterizadas por uma homogeneidade sociocultural com </a:t>
            </a:r>
            <a:r>
              <a:t>lingua, religião e modo de agir próprios, um grupo étnico.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Historia.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Conceito atual.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Raça e Etnia.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Conceito atual.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Ferramenta de peculiaridades e qualidades.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PEGAAAZSQAAVSQAAAAAAAAmAAAACAAAAP//////////"/>
              </a:ext>
            </a:extLst>
          </p:cNvSpPr>
          <p:nvPr/>
        </p:nvSpPr>
        <p:spPr>
          <a:xfrm>
            <a:off x="586740" y="1128395"/>
            <a:ext cx="11296015" cy="4777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Qualidade daquilo que é igual ou que não apresenta diferenças. Qualidade que consiste em estar em conformidade com o que é justo e correto, equidade e justiça.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Conceito Aristotélico.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Historia - Iluminismo, Revolução Francesa.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 no direito e politica.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 no social.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Privilegio.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Igualdade como Ferramenta.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zgEAACEFAAAySQAA3AgAAAAgAAAmAAAACAAAAP//////////"/>
              </a:ext>
            </a:extLst>
          </p:cNvSpPr>
          <p:nvPr/>
        </p:nvSpPr>
        <p:spPr>
          <a:xfrm>
            <a:off x="293370" y="833755"/>
            <a:ext cx="11605260" cy="606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V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UAACgBgAA8zMAAHQj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76960"/>
            <a:ext cx="5153025" cy="4686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DOSAAAnyQAAAAAAAAmAAAACAAAAP//////////"/>
              </a:ext>
            </a:extLst>
          </p:cNvSpPr>
          <p:nvPr/>
        </p:nvSpPr>
        <p:spPr>
          <a:xfrm>
            <a:off x="586740" y="1167130"/>
            <a:ext cx="11248390" cy="4785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Ética Politica - </a:t>
            </a:r>
            <a:r>
              <a:t>Art 37°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Sociedade não é construída apenas pelos representantes políticos, mas é feita principalmente pelos cidadãos.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YRAACFEAAA7zYAACYl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28290" y="2685415"/>
            <a:ext cx="6101715" cy="33534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CDSAAAviMAAAAAAAAmAAAACAAAAP//////////"/>
              </a:ext>
            </a:extLst>
          </p:cNvSpPr>
          <p:nvPr/>
        </p:nvSpPr>
        <p:spPr>
          <a:xfrm>
            <a:off x="586740" y="1167130"/>
            <a:ext cx="11200765" cy="464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Ética médica.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Clinica interditada e biomédica investigada pelo conselho de ética em Divinópolis.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8FAACVDwAAPSQAANch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2533015"/>
            <a:ext cx="4977130" cy="2967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m2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4mAAArDwAAiEMAADUi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2465705"/>
            <a:ext cx="4669790" cy="30949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OMGAAChKgAAeiQAAAAAAAAmAAAACAAAAP//////////"/>
              </a:ext>
            </a:extLst>
          </p:cNvSpPr>
          <p:nvPr/>
        </p:nvSpPr>
        <p:spPr>
          <a:xfrm>
            <a:off x="586740" y="1119505"/>
            <a:ext cx="6343015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Etnia.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Personagem </a:t>
            </a:r>
            <a:r>
              <a:t>Velma de </a:t>
            </a:r>
            <a:r>
              <a:t>Scooby-Doo ganha etnia e gera </a:t>
            </a:r>
            <a:r>
              <a:t>repercusões negativas.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Criador </a:t>
            </a:r>
            <a:r>
              <a:t>Iwao </a:t>
            </a:r>
            <a:r>
              <a:t>Takamoto.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Disponivel na </a:t>
            </a:r>
            <a:r>
              <a:t>HBO Max (Desde 2022).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Preconceito e racismo velado.</a:t>
            </a: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IrAADiBgAAnEYAALc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1118870"/>
            <a:ext cx="4334510" cy="48494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uAUAABYmAAD7RQAAMikAABAAAAAmAAAACAAAAP//////////"/>
              </a:ext>
            </a:extLst>
          </p:cNvSpPr>
          <p:nvPr/>
        </p:nvSpPr>
        <p:spPr>
          <a:xfrm>
            <a:off x="929640" y="6191250"/>
            <a:ext cx="10446385" cy="505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Ética – </a:t>
            </a: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1º Direito C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  <a:p>
            <a:pPr algn="r">
              <a:lnSpc>
                <a:spcPct val="120000"/>
              </a:lnSpc>
              <a:defRPr lang="en-us"/>
            </a:pPr>
            <a:r>
              <a:rPr lang="pt-br" sz="1400" cap="none">
                <a:solidFill>
                  <a:schemeClr val="bg1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Prof.ª Dra. Eliane Freire de Oliveira </a:t>
            </a:r>
            <a:endParaRPr lang="pt-br" sz="1400" cap="none">
              <a:solidFill>
                <a:schemeClr val="bg1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3" name="Retângulo 3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nAMAAC4HAABsHAAAxSQAAAAAAAAmAAAACAAAAP//////////"/>
              </a:ext>
            </a:extLst>
          </p:cNvSpPr>
          <p:nvPr/>
        </p:nvSpPr>
        <p:spPr>
          <a:xfrm>
            <a:off x="586740" y="1167130"/>
            <a:ext cx="4033520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Etnia.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Racismo.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Cor não define uma pessoa.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Etnia Personaliza de maneira única e qualitativa.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Empresas incluam a raça e etnia dos funcionários em registros administrativos.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  <a:r>
              <a:t>Visibilidade e bem-estar.</a:t>
            </a:r>
          </a:p>
          <a:p>
            <a:pPr marL="174625" indent="-174625" algn="just">
              <a:lnSpc>
                <a:spcPct val="120000"/>
              </a:lnSpc>
              <a:spcAft>
                <a:spcPts val="600"/>
              </a:spcAft>
              <a:buFont typeface="Arial" pitchFamily="2" charset="0"/>
              <a:buChar char="•"/>
              <a:defRPr lang="pt-br" sz="2400" b="1" cap="none">
                <a:solidFill>
                  <a:srgbClr val="0070C0"/>
                </a:solidFill>
              </a:defRPr>
            </a:pPr>
          </a:p>
        </p:txBody>
      </p:sp>
      <p:sp>
        <p:nvSpPr>
          <p:cNvPr id="4" name="Retângulo1"/>
          <p:cNvSpPr>
            <a:extLst>
              <a:ext uri="smNativeData">
                <pr:smNativeData xmlns:pr="smNativeData" xmlns="smNativeData" val="SMDATA_15_07dhZ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JQAAAAASwAAHwYAAAAAAAAmAAAACAAAAP//////////"/>
              </a:ext>
            </a:extLst>
          </p:cNvSpPr>
          <p:nvPr/>
        </p:nvSpPr>
        <p:spPr>
          <a:xfrm>
            <a:off x="0" y="93980"/>
            <a:ext cx="12192000" cy="9010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n-us" sz="4400" kern="1" cap="none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algn="ctr">
              <a:defRPr lang="en-us"/>
            </a:pPr>
            <a:r>
              <a:rPr lang="pt-br" sz="4800" b="1" cap="none">
                <a:solidFill>
                  <a:srgbClr val="0070C0"/>
                </a:solidFill>
                <a:latin typeface="Arial Rounded MT Bold" pitchFamily="0" charset="0"/>
                <a:ea typeface="Calibri" pitchFamily="2" charset="0"/>
                <a:cs typeface="Calibri" pitchFamily="2" charset="0"/>
              </a:rPr>
              <a:t>Seminário Ética, Etnia e Igualdade</a:t>
            </a:r>
            <a:endParaRPr lang="pt-br" sz="4800" b="1" cap="none">
              <a:solidFill>
                <a:srgbClr val="0070C0"/>
              </a:solidFill>
              <a:latin typeface="Arial Rounded MT Bold" pitchFamily="0" charset="0"/>
              <a:ea typeface="Calibri" pitchFamily="2" charset="0"/>
              <a:cs typeface="Calibri" pitchFamily="2" charset="0"/>
            </a:endParaRPr>
          </a:p>
        </p:txBody>
      </p:sp>
      <p:pic>
        <p:nvPicPr>
          <p:cNvPr id="5" name="Imagem1"/>
          <p:cNvPicPr>
            <a:picLocks noChangeAspect="1"/>
            <a:extLst>
              <a:ext uri="smNativeData">
                <pr:smNativeData xmlns:pr="smNativeData" xmlns="smNativeData" val="SMDATA_17_07dhZB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EcAACjBgAAr0kAAJ4k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1078865"/>
            <a:ext cx="7334250" cy="4873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Novas tecnologias e inovação em campanhas publicitárias</dc:title>
  <dc:subject/>
  <dc:creator>User</dc:creator>
  <cp:keywords/>
  <dc:description/>
  <cp:lastModifiedBy>Lenovo</cp:lastModifiedBy>
  <cp:revision>0</cp:revision>
  <dcterms:created xsi:type="dcterms:W3CDTF">2020-02-29T14:19:21Z</dcterms:created>
  <dcterms:modified xsi:type="dcterms:W3CDTF">2023-05-15T04:40:51Z</dcterms:modified>
</cp:coreProperties>
</file>